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7" r:id="rId1"/>
  </p:sldMasterIdLst>
  <p:sldIdLst>
    <p:sldId id="256" r:id="rId2"/>
    <p:sldId id="257" r:id="rId3"/>
    <p:sldId id="294" r:id="rId4"/>
    <p:sldId id="295" r:id="rId5"/>
    <p:sldId id="296" r:id="rId6"/>
    <p:sldId id="297" r:id="rId7"/>
    <p:sldId id="300" r:id="rId8"/>
    <p:sldId id="258" r:id="rId9"/>
    <p:sldId id="302" r:id="rId10"/>
    <p:sldId id="303" r:id="rId11"/>
    <p:sldId id="304" r:id="rId12"/>
    <p:sldId id="305" r:id="rId13"/>
    <p:sldId id="306" r:id="rId14"/>
    <p:sldId id="307" r:id="rId15"/>
    <p:sldId id="308" r:id="rId16"/>
    <p:sldId id="309" r:id="rId17"/>
    <p:sldId id="310" r:id="rId18"/>
    <p:sldId id="311" r:id="rId19"/>
    <p:sldId id="312" r:id="rId20"/>
    <p:sldId id="313" r:id="rId21"/>
    <p:sldId id="315" r:id="rId22"/>
    <p:sldId id="316" r:id="rId23"/>
    <p:sldId id="317" r:id="rId24"/>
    <p:sldId id="314"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3" autoAdjust="0"/>
    <p:restoredTop sz="94631"/>
  </p:normalViewPr>
  <p:slideViewPr>
    <p:cSldViewPr snapToGrid="0" snapToObjects="1">
      <p:cViewPr varScale="1">
        <p:scale>
          <a:sx n="97" d="100"/>
          <a:sy n="97" d="100"/>
        </p:scale>
        <p:origin x="125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25AE17C7-B787-4E50-994D-5E804113A1E9}" type="datetime4">
              <a:rPr lang="en-US" smtClean="0"/>
              <a:pPr/>
              <a:t>June 6,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F0C02-0EF4-4745-9D82-E8D3F59464E3}" type="datetime4">
              <a:rPr lang="en-US" smtClean="0"/>
              <a:pPr/>
              <a:t>June 6, 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FDD7A28-FA93-4136-BDC1-BCCB2687E678}" type="datetimeFigureOut">
              <a:rPr lang="en-US" smtClean="0"/>
              <a:pPr/>
              <a:t>6/6/17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2FBC0-13B8-4B1E-B170-BBEED4A77C6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FDD7A28-FA93-4136-BDC1-BCCB2687E678}" type="datetimeFigureOut">
              <a:rPr lang="en-US" smtClean="0"/>
              <a:pPr/>
              <a:t>6/6/17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2FBC0-13B8-4B1E-B170-BBEED4A77C6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8995D68B-21AC-438B-BECE-4F17DA129F19}" type="datetime4">
              <a:rPr lang="en-US" smtClean="0"/>
              <a:pPr/>
              <a:t>June 6,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87367800-479D-41B0-B3F2-2DCE95BA1381}" type="datetime4">
              <a:rPr lang="en-US" smtClean="0"/>
              <a:pPr/>
              <a:t>June 6,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9F0FCF-2EA5-4FF5-AF14-1CA9C8854AAB}" type="datetime4">
              <a:rPr lang="en-US" smtClean="0"/>
              <a:pPr/>
              <a:t>June 6,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F9E781C6-1634-4A56-B2BE-62150BE83935}" type="datetime4">
              <a:rPr lang="en-US" smtClean="0"/>
              <a:pPr/>
              <a:t>June 6, 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9372AC2-3C75-4F5F-A929-48958086FE36}" type="datetime4">
              <a:rPr lang="en-US" smtClean="0"/>
              <a:pPr/>
              <a:t>June 6, 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7509CF4-4C1A-45DC-BADA-6EFF91CB9ABB}" type="datetime4">
              <a:rPr lang="en-US" smtClean="0"/>
              <a:pPr/>
              <a:t>June 6, 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3951C0-B478-4858-ABC7-96406A1C0480}" type="datetime4">
              <a:rPr lang="en-US" smtClean="0"/>
              <a:pPr/>
              <a:t>June 6, 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67641A-9D94-4BD6-862F-F651067079BC}" type="datetime4">
              <a:rPr lang="en-US" smtClean="0"/>
              <a:pPr/>
              <a:t>June 6, 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87367800-479D-41B0-B3F2-2DCE95BA1381}" type="datetime4">
              <a:rPr lang="en-US" smtClean="0"/>
              <a:pPr/>
              <a:t>June 6, 2017</a:t>
            </a:fld>
            <a:endParaRPr lang="en-US" dirty="0"/>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5744759D-0EFF-4FB2-9CCE-04E00944F0F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Lst>
  <p:hf sldNum="0" hdr="0" ftr="0" dt="0"/>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erinbuchanan@missouristate.edu" TargetMode="Externa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aggieeri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dirty="0" smtClean="0"/>
              <a:t>Class Overview</a:t>
            </a:r>
            <a:endParaRPr lang="en-US" dirty="0"/>
          </a:p>
        </p:txBody>
      </p:sp>
      <p:sp>
        <p:nvSpPr>
          <p:cNvPr id="2" name="Subtitle 1"/>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5212321" y="4215653"/>
            <a:ext cx="3931679" cy="2626362"/>
          </a:xfrm>
          <a:prstGeom prst="rect">
            <a:avLst/>
          </a:prstGeom>
        </p:spPr>
      </p:pic>
      <p:pic>
        <p:nvPicPr>
          <p:cNvPr id="5" name="Picture 4"/>
          <p:cNvPicPr>
            <a:picLocks noChangeAspect="1"/>
          </p:cNvPicPr>
          <p:nvPr/>
        </p:nvPicPr>
        <p:blipFill>
          <a:blip r:embed="rId3"/>
          <a:stretch>
            <a:fillRect/>
          </a:stretch>
        </p:blipFill>
        <p:spPr>
          <a:xfrm>
            <a:off x="0" y="4182917"/>
            <a:ext cx="3547851" cy="2659097"/>
          </a:xfrm>
          <a:prstGeom prst="rect">
            <a:avLst/>
          </a:prstGeom>
        </p:spPr>
      </p:pic>
    </p:spTree>
    <p:extLst>
      <p:ext uri="{BB962C8B-B14F-4D97-AF65-F5344CB8AC3E}">
        <p14:creationId xmlns:p14="http://schemas.microsoft.com/office/powerpoint/2010/main" val="12217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You are Graded</a:t>
            </a:r>
            <a:endParaRPr lang="en-US" dirty="0"/>
          </a:p>
        </p:txBody>
      </p:sp>
      <p:sp>
        <p:nvSpPr>
          <p:cNvPr id="3" name="Content Placeholder 2"/>
          <p:cNvSpPr>
            <a:spLocks noGrp="1"/>
          </p:cNvSpPr>
          <p:nvPr>
            <p:ph idx="1"/>
          </p:nvPr>
        </p:nvSpPr>
        <p:spPr/>
        <p:txBody>
          <a:bodyPr/>
          <a:lstStyle/>
          <a:p>
            <a:r>
              <a:rPr lang="en-US" dirty="0"/>
              <a:t>A = 90%; B = 80%; C = 70%; D = 60%; F &lt; 60%</a:t>
            </a:r>
          </a:p>
          <a:p>
            <a:r>
              <a:rPr lang="en-US" i="1" dirty="0"/>
              <a:t>I only use the plus/minus system in a student’s favor.</a:t>
            </a:r>
            <a:endParaRPr lang="en-US" dirty="0"/>
          </a:p>
          <a:p>
            <a:endParaRPr lang="en-US" dirty="0"/>
          </a:p>
        </p:txBody>
      </p:sp>
    </p:spTree>
    <p:extLst>
      <p:ext uri="{BB962C8B-B14F-4D97-AF65-F5344CB8AC3E}">
        <p14:creationId xmlns:p14="http://schemas.microsoft.com/office/powerpoint/2010/main" val="8231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Boards</a:t>
            </a:r>
            <a:endParaRPr lang="en-US" dirty="0"/>
          </a:p>
        </p:txBody>
      </p:sp>
      <p:sp>
        <p:nvSpPr>
          <p:cNvPr id="3" name="Content Placeholder 2"/>
          <p:cNvSpPr>
            <a:spLocks noGrp="1"/>
          </p:cNvSpPr>
          <p:nvPr>
            <p:ph idx="1"/>
          </p:nvPr>
        </p:nvSpPr>
        <p:spPr/>
        <p:txBody>
          <a:bodyPr>
            <a:normAutofit fontScale="92500" lnSpcReduction="10000"/>
          </a:bodyPr>
          <a:lstStyle/>
          <a:p>
            <a:r>
              <a:rPr lang="en-US" dirty="0"/>
              <a:t>Students will post answers to questions posted on the discussion board (one for each module, select from several questions). You may also comment on other student’s comments. Comments need to be: clear, related to fact/notes/theory, civil, and creative (i.e. don’t just post the notes).  Opinions are welcome as long as they do not devolve into “I’m right, you’re wrong, end of story arguments”.   Some topics may be related to religious/social morale issues, so any comments containing such information should be respectful of different lifestyles and beliefs.</a:t>
            </a:r>
          </a:p>
          <a:p>
            <a:r>
              <a:rPr lang="en-US" i="1" dirty="0"/>
              <a:t>Grading</a:t>
            </a:r>
            <a:r>
              <a:rPr lang="en-US" dirty="0"/>
              <a:t>: Credit/no credit based on the above </a:t>
            </a:r>
            <a:r>
              <a:rPr lang="en-US" dirty="0" smtClean="0"/>
              <a:t>guidelines</a:t>
            </a:r>
            <a:r>
              <a:rPr lang="en-US" dirty="0"/>
              <a:t>.</a:t>
            </a:r>
          </a:p>
        </p:txBody>
      </p:sp>
    </p:spTree>
    <p:extLst>
      <p:ext uri="{BB962C8B-B14F-4D97-AF65-F5344CB8AC3E}">
        <p14:creationId xmlns:p14="http://schemas.microsoft.com/office/powerpoint/2010/main" val="3461258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Lab Activities</a:t>
            </a:r>
            <a:endParaRPr lang="en-US" dirty="0"/>
          </a:p>
        </p:txBody>
      </p:sp>
      <p:sp>
        <p:nvSpPr>
          <p:cNvPr id="3" name="Content Placeholder 2"/>
          <p:cNvSpPr>
            <a:spLocks noGrp="1"/>
          </p:cNvSpPr>
          <p:nvPr>
            <p:ph idx="1"/>
          </p:nvPr>
        </p:nvSpPr>
        <p:spPr/>
        <p:txBody>
          <a:bodyPr/>
          <a:lstStyle/>
          <a:p>
            <a:r>
              <a:rPr lang="en-US" dirty="0"/>
              <a:t>Students will take experiments posted on Blackboard, and post their results in designated places. These results will then be summarized and posted as a discussion board option for students to look at and interpret for write up assignments.</a:t>
            </a:r>
          </a:p>
          <a:p>
            <a:r>
              <a:rPr lang="en-US" i="1" dirty="0"/>
              <a:t>Grading: </a:t>
            </a:r>
            <a:r>
              <a:rPr lang="en-US" dirty="0"/>
              <a:t>Credit/no credit based on submitting appropriate numbers</a:t>
            </a:r>
            <a:r>
              <a:rPr lang="en-US" dirty="0" smtClean="0"/>
              <a:t>.</a:t>
            </a:r>
            <a:endParaRPr lang="en-US" dirty="0"/>
          </a:p>
        </p:txBody>
      </p:sp>
    </p:spTree>
    <p:extLst>
      <p:ext uri="{BB962C8B-B14F-4D97-AF65-F5344CB8AC3E}">
        <p14:creationId xmlns:p14="http://schemas.microsoft.com/office/powerpoint/2010/main" val="1756254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Lab Write Ups</a:t>
            </a:r>
            <a:endParaRPr lang="en-US" dirty="0"/>
          </a:p>
        </p:txBody>
      </p:sp>
      <p:sp>
        <p:nvSpPr>
          <p:cNvPr id="3" name="Content Placeholder 2"/>
          <p:cNvSpPr>
            <a:spLocks noGrp="1"/>
          </p:cNvSpPr>
          <p:nvPr>
            <p:ph idx="1"/>
          </p:nvPr>
        </p:nvSpPr>
        <p:spPr/>
        <p:txBody>
          <a:bodyPr>
            <a:normAutofit fontScale="70000" lnSpcReduction="20000"/>
          </a:bodyPr>
          <a:lstStyle/>
          <a:p>
            <a:r>
              <a:rPr lang="en-US" sz="2900" dirty="0"/>
              <a:t>For each assignment, answer the following questions:</a:t>
            </a:r>
          </a:p>
          <a:p>
            <a:pPr lvl="1"/>
            <a:r>
              <a:rPr lang="en-US" sz="2900" dirty="0"/>
              <a:t>Definition: What topic was the experiment over?  What is that phenomenon (please put this in your own words, I have my slides, do not cut and paste them)?</a:t>
            </a:r>
          </a:p>
          <a:p>
            <a:pPr lvl="1"/>
            <a:r>
              <a:rPr lang="en-US" sz="2900" dirty="0"/>
              <a:t>Results:  What were the results from your experiment?  (Your score, Classes score from the discussion board, what happened)</a:t>
            </a:r>
          </a:p>
          <a:p>
            <a:pPr lvl="1"/>
            <a:r>
              <a:rPr lang="en-US" sz="2900" dirty="0"/>
              <a:t>Interpretation: What did those results imply?  What do they mean?</a:t>
            </a:r>
          </a:p>
          <a:p>
            <a:pPr lvl="1"/>
            <a:r>
              <a:rPr lang="en-US" sz="2900" dirty="0"/>
              <a:t>Application: How might you see this topic in your everyday life?</a:t>
            </a:r>
          </a:p>
          <a:p>
            <a:r>
              <a:rPr lang="en-US" sz="2900" i="1" dirty="0"/>
              <a:t>Grading: </a:t>
            </a:r>
            <a:r>
              <a:rPr lang="en-US" sz="2900" dirty="0"/>
              <a:t>You need to answer each question thoroughly and will be graded according to correctness, clarity, and appropriateness of your answers.  There are many correct answers.</a:t>
            </a:r>
          </a:p>
          <a:p>
            <a:endParaRPr lang="en-US" dirty="0"/>
          </a:p>
        </p:txBody>
      </p:sp>
    </p:spTree>
    <p:extLst>
      <p:ext uri="{BB962C8B-B14F-4D97-AF65-F5344CB8AC3E}">
        <p14:creationId xmlns:p14="http://schemas.microsoft.com/office/powerpoint/2010/main" val="2138063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Essay Exams</a:t>
            </a:r>
            <a:endParaRPr lang="en-US" dirty="0"/>
          </a:p>
        </p:txBody>
      </p:sp>
      <p:sp>
        <p:nvSpPr>
          <p:cNvPr id="3" name="Content Placeholder 2"/>
          <p:cNvSpPr>
            <a:spLocks noGrp="1"/>
          </p:cNvSpPr>
          <p:nvPr>
            <p:ph idx="1"/>
          </p:nvPr>
        </p:nvSpPr>
        <p:spPr>
          <a:xfrm>
            <a:off x="549275" y="1600200"/>
            <a:ext cx="8042276" cy="5257799"/>
          </a:xfrm>
        </p:spPr>
        <p:txBody>
          <a:bodyPr>
            <a:normAutofit fontScale="85000" lnSpcReduction="20000"/>
          </a:bodyPr>
          <a:lstStyle/>
          <a:p>
            <a:r>
              <a:rPr lang="en-US" dirty="0"/>
              <a:t>For each module, I will provide a list of key terms and phrases (Terms to Know).  These terms are designed to help you focus your study for the exam.  The exam questions on each test will require you to demonstrate knowledge about an experiment or paradigm that we have discussed in the previous section.  To perform well on the exams, you must have a deep understanding of the material, as the short answer and essay questions will be primarily conceptual and application questions, assessing your understanding of how the concepts in this course relate to one another.  The exams will cover material since the last exam and will not be cumulative per se, but some topics build on information from earlier in the term and may be required to successfully answer a current question (i.e., questions about expertise, relate to theories of working memory).  Concepts that continue to be relevant will be included on the list of terms for the upcoming exam.  </a:t>
            </a:r>
          </a:p>
          <a:p>
            <a:r>
              <a:rPr lang="en-US" i="1" dirty="0"/>
              <a:t>Grading</a:t>
            </a:r>
            <a:r>
              <a:rPr lang="en-US" dirty="0"/>
              <a:t>: You need to answer each question thoroughly and will be graded according to correctness, clarity, and appropriateness of your answers.  There are many correct answers</a:t>
            </a:r>
            <a:r>
              <a:rPr lang="en-US" dirty="0" smtClean="0"/>
              <a:t>.</a:t>
            </a:r>
            <a:endParaRPr lang="en-US" dirty="0"/>
          </a:p>
        </p:txBody>
      </p:sp>
    </p:spTree>
    <p:extLst>
      <p:ext uri="{BB962C8B-B14F-4D97-AF65-F5344CB8AC3E}">
        <p14:creationId xmlns:p14="http://schemas.microsoft.com/office/powerpoint/2010/main" val="2239874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Flyer</a:t>
            </a:r>
            <a:endParaRPr lang="en-US" dirty="0"/>
          </a:p>
        </p:txBody>
      </p:sp>
      <p:sp>
        <p:nvSpPr>
          <p:cNvPr id="3" name="Content Placeholder 2"/>
          <p:cNvSpPr>
            <a:spLocks noGrp="1"/>
          </p:cNvSpPr>
          <p:nvPr>
            <p:ph idx="1"/>
          </p:nvPr>
        </p:nvSpPr>
        <p:spPr/>
        <p:txBody>
          <a:bodyPr/>
          <a:lstStyle/>
          <a:p>
            <a:r>
              <a:rPr lang="en-US" dirty="0"/>
              <a:t>Sometimes the best way to understand research in psychology is to actually </a:t>
            </a:r>
            <a:r>
              <a:rPr lang="en-US" i="1" dirty="0"/>
              <a:t>read </a:t>
            </a:r>
            <a:r>
              <a:rPr lang="en-US" dirty="0"/>
              <a:t>the original research in a particular subject. This project is designed to show you how research might be made interesting to a lay person. </a:t>
            </a:r>
            <a:endParaRPr lang="en-US" dirty="0" smtClean="0"/>
          </a:p>
          <a:p>
            <a:pPr marL="0" indent="0">
              <a:buNone/>
            </a:pPr>
            <a:endParaRPr lang="en-US" dirty="0"/>
          </a:p>
        </p:txBody>
      </p:sp>
    </p:spTree>
    <p:extLst>
      <p:ext uri="{BB962C8B-B14F-4D97-AF65-F5344CB8AC3E}">
        <p14:creationId xmlns:p14="http://schemas.microsoft.com/office/powerpoint/2010/main" val="317885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Flyer</a:t>
            </a:r>
            <a:endParaRPr lang="en-US" dirty="0"/>
          </a:p>
        </p:txBody>
      </p:sp>
      <p:sp>
        <p:nvSpPr>
          <p:cNvPr id="3" name="Content Placeholder 2"/>
          <p:cNvSpPr>
            <a:spLocks noGrp="1"/>
          </p:cNvSpPr>
          <p:nvPr>
            <p:ph idx="1"/>
          </p:nvPr>
        </p:nvSpPr>
        <p:spPr/>
        <p:txBody>
          <a:bodyPr/>
          <a:lstStyle/>
          <a:p>
            <a:pPr lvl="0"/>
            <a:r>
              <a:rPr lang="en-US" dirty="0"/>
              <a:t>You will create a “research flyer” for one of the experiments in the article. You can be as creative as you like, using graphics from the article (screen shots of the tables/figures that convey what happened in the experiment</a:t>
            </a:r>
            <a:r>
              <a:rPr lang="en-US" dirty="0" smtClean="0"/>
              <a:t>).</a:t>
            </a:r>
          </a:p>
          <a:p>
            <a:r>
              <a:rPr lang="en-US" dirty="0"/>
              <a:t>You can create this flyer as an </a:t>
            </a:r>
            <a:r>
              <a:rPr lang="en-US" dirty="0" err="1"/>
              <a:t>infographic</a:t>
            </a:r>
            <a:r>
              <a:rPr lang="en-US" dirty="0"/>
              <a:t>, flyer like you might see on campus advertising, or other picture/text combinations that display the research you are presenting in a simplified way.</a:t>
            </a:r>
          </a:p>
          <a:p>
            <a:pPr lvl="0"/>
            <a:endParaRPr lang="en-US" dirty="0"/>
          </a:p>
        </p:txBody>
      </p:sp>
    </p:spTree>
    <p:extLst>
      <p:ext uri="{BB962C8B-B14F-4D97-AF65-F5344CB8AC3E}">
        <p14:creationId xmlns:p14="http://schemas.microsoft.com/office/powerpoint/2010/main" val="258603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Up Policy</a:t>
            </a:r>
            <a:endParaRPr lang="en-US" dirty="0"/>
          </a:p>
        </p:txBody>
      </p:sp>
      <p:sp>
        <p:nvSpPr>
          <p:cNvPr id="3" name="Content Placeholder 2"/>
          <p:cNvSpPr>
            <a:spLocks noGrp="1"/>
          </p:cNvSpPr>
          <p:nvPr>
            <p:ph idx="1"/>
          </p:nvPr>
        </p:nvSpPr>
        <p:spPr/>
        <p:txBody>
          <a:bodyPr/>
          <a:lstStyle/>
          <a:p>
            <a:pPr lvl="0"/>
            <a:r>
              <a:rPr lang="en-US" dirty="0"/>
              <a:t>This course is very flexible about completing course material on time, since no class presence is required. If you have an emergency, please contact the instructor about extended deadlines. Please be aware that blackboard and the Internet can be fickle/go down for periods of time, but waiting until right before an assignment is due does not constitute an emergency. Open communication with your instructor, along with time management of your course progress, will suit you best for completing this course successfully.</a:t>
            </a:r>
          </a:p>
          <a:p>
            <a:endParaRPr lang="en-US" dirty="0"/>
          </a:p>
        </p:txBody>
      </p:sp>
    </p:spTree>
    <p:extLst>
      <p:ext uri="{BB962C8B-B14F-4D97-AF65-F5344CB8AC3E}">
        <p14:creationId xmlns:p14="http://schemas.microsoft.com/office/powerpoint/2010/main" val="69306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Other Policies</a:t>
            </a:r>
            <a:endParaRPr lang="en-US" dirty="0"/>
          </a:p>
        </p:txBody>
      </p:sp>
      <p:sp>
        <p:nvSpPr>
          <p:cNvPr id="3" name="Content Placeholder 2"/>
          <p:cNvSpPr>
            <a:spLocks noGrp="1"/>
          </p:cNvSpPr>
          <p:nvPr>
            <p:ph idx="1"/>
          </p:nvPr>
        </p:nvSpPr>
        <p:spPr/>
        <p:txBody>
          <a:bodyPr/>
          <a:lstStyle/>
          <a:p>
            <a:r>
              <a:rPr lang="en-US" dirty="0" smtClean="0"/>
              <a:t>Listed on the syllabus</a:t>
            </a:r>
            <a:endParaRPr lang="en-US" dirty="0"/>
          </a:p>
        </p:txBody>
      </p:sp>
    </p:spTree>
    <p:extLst>
      <p:ext uri="{BB962C8B-B14F-4D97-AF65-F5344CB8AC3E}">
        <p14:creationId xmlns:p14="http://schemas.microsoft.com/office/powerpoint/2010/main" val="1350503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out the Course Schedule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75662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erin’s</a:t>
            </a:r>
            <a:r>
              <a:rPr lang="en-US" dirty="0" smtClean="0"/>
              <a:t> physical location</a:t>
            </a:r>
            <a:endParaRPr lang="en-US" dirty="0"/>
          </a:p>
        </p:txBody>
      </p:sp>
      <p:sp>
        <p:nvSpPr>
          <p:cNvPr id="2" name="Content Placeholder 1"/>
          <p:cNvSpPr>
            <a:spLocks noGrp="1"/>
          </p:cNvSpPr>
          <p:nvPr>
            <p:ph idx="1"/>
          </p:nvPr>
        </p:nvSpPr>
        <p:spPr/>
        <p:txBody>
          <a:bodyPr/>
          <a:lstStyle/>
          <a:p>
            <a:r>
              <a:rPr lang="en-US" dirty="0" smtClean="0"/>
              <a:t>Phone: </a:t>
            </a:r>
            <a:r>
              <a:rPr lang="en-US" dirty="0" smtClean="0"/>
              <a:t>uh, so about Hill Hall</a:t>
            </a:r>
            <a:endParaRPr lang="en-US" dirty="0" smtClean="0"/>
          </a:p>
          <a:p>
            <a:r>
              <a:rPr lang="en-US" dirty="0" smtClean="0"/>
              <a:t>Email: </a:t>
            </a:r>
            <a:r>
              <a:rPr lang="en-US" dirty="0" smtClean="0">
                <a:hlinkClick r:id="rId2"/>
              </a:rPr>
              <a:t>erinbuchanan@missouristate.edu</a:t>
            </a:r>
            <a:endParaRPr lang="en-US" dirty="0" smtClean="0"/>
          </a:p>
          <a:p>
            <a:r>
              <a:rPr lang="en-US" dirty="0" smtClean="0"/>
              <a:t>Office: </a:t>
            </a:r>
            <a:r>
              <a:rPr lang="en-US" dirty="0" smtClean="0"/>
              <a:t>invisible dimension mars</a:t>
            </a:r>
          </a:p>
          <a:p>
            <a:r>
              <a:rPr lang="en-US" dirty="0" smtClean="0"/>
              <a:t>Skype: </a:t>
            </a:r>
            <a:r>
              <a:rPr lang="en-US" dirty="0" err="1" smtClean="0"/>
              <a:t>aggieerin</a:t>
            </a:r>
            <a:endParaRPr lang="en-US" dirty="0" smtClean="0"/>
          </a:p>
        </p:txBody>
      </p:sp>
      <p:pic>
        <p:nvPicPr>
          <p:cNvPr id="4" name="Picture 3"/>
          <p:cNvPicPr>
            <a:picLocks noChangeAspect="1"/>
          </p:cNvPicPr>
          <p:nvPr/>
        </p:nvPicPr>
        <p:blipFill>
          <a:blip r:embed="rId3"/>
          <a:stretch>
            <a:fillRect/>
          </a:stretch>
        </p:blipFill>
        <p:spPr>
          <a:xfrm>
            <a:off x="6709166" y="3614052"/>
            <a:ext cx="2434834" cy="3243948"/>
          </a:xfrm>
          <a:prstGeom prst="rect">
            <a:avLst/>
          </a:prstGeom>
        </p:spPr>
      </p:pic>
    </p:spTree>
    <p:extLst>
      <p:ext uri="{BB962C8B-B14F-4D97-AF65-F5344CB8AC3E}">
        <p14:creationId xmlns:p14="http://schemas.microsoft.com/office/powerpoint/2010/main" val="31445349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 Policy</a:t>
            </a:r>
            <a:endParaRPr lang="en-US" dirty="0"/>
          </a:p>
        </p:txBody>
      </p:sp>
      <p:sp>
        <p:nvSpPr>
          <p:cNvPr id="3" name="Content Placeholder 2"/>
          <p:cNvSpPr>
            <a:spLocks noGrp="1"/>
          </p:cNvSpPr>
          <p:nvPr>
            <p:ph idx="1"/>
          </p:nvPr>
        </p:nvSpPr>
        <p:spPr/>
        <p:txBody>
          <a:bodyPr>
            <a:normAutofit/>
          </a:bodyPr>
          <a:lstStyle/>
          <a:p>
            <a:r>
              <a:rPr lang="en-US" dirty="0"/>
              <a:t>As described above, you have plenty of time to complete discussion boards/modules/etc. You are expected to contact the instructor if you need extra time due to emergencies or other related events. Discussion boards/experiments will be 50% for late posting and only accepted during the exam section they are tied </a:t>
            </a:r>
            <a:r>
              <a:rPr lang="en-US" dirty="0" smtClean="0"/>
              <a:t>to. </a:t>
            </a:r>
            <a:r>
              <a:rPr lang="en-US" dirty="0"/>
              <a:t>Exams/lab assignments/research flyer are 25% off for each day they are late after the Sunday deadline. </a:t>
            </a:r>
          </a:p>
        </p:txBody>
      </p:sp>
    </p:spTree>
    <p:extLst>
      <p:ext uri="{BB962C8B-B14F-4D97-AF65-F5344CB8AC3E}">
        <p14:creationId xmlns:p14="http://schemas.microsoft.com/office/powerpoint/2010/main" val="4290039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Site</a:t>
            </a:r>
            <a:endParaRPr lang="en-US" dirty="0"/>
          </a:p>
        </p:txBody>
      </p:sp>
      <p:pic>
        <p:nvPicPr>
          <p:cNvPr id="4" name="Picture 3"/>
          <p:cNvPicPr>
            <a:picLocks noChangeAspect="1"/>
          </p:cNvPicPr>
          <p:nvPr/>
        </p:nvPicPr>
        <p:blipFill>
          <a:blip r:embed="rId2"/>
          <a:stretch>
            <a:fillRect/>
          </a:stretch>
        </p:blipFill>
        <p:spPr>
          <a:xfrm>
            <a:off x="1257300" y="1768674"/>
            <a:ext cx="6629400" cy="4432300"/>
          </a:xfrm>
          <a:prstGeom prst="rect">
            <a:avLst/>
          </a:prstGeom>
        </p:spPr>
      </p:pic>
    </p:spTree>
    <p:extLst>
      <p:ext uri="{BB962C8B-B14F-4D97-AF65-F5344CB8AC3E}">
        <p14:creationId xmlns:p14="http://schemas.microsoft.com/office/powerpoint/2010/main" val="361054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524000"/>
            <a:ext cx="9144000" cy="3802455"/>
          </a:xfrm>
          <a:prstGeom prst="rect">
            <a:avLst/>
          </a:prstGeom>
        </p:spPr>
      </p:pic>
    </p:spTree>
    <p:extLst>
      <p:ext uri="{BB962C8B-B14F-4D97-AF65-F5344CB8AC3E}">
        <p14:creationId xmlns:p14="http://schemas.microsoft.com/office/powerpoint/2010/main" val="614289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5100"/>
            <a:ext cx="9144000" cy="6506782"/>
          </a:xfrm>
          <a:prstGeom prst="rect">
            <a:avLst/>
          </a:prstGeom>
        </p:spPr>
      </p:pic>
    </p:spTree>
    <p:extLst>
      <p:ext uri="{BB962C8B-B14F-4D97-AF65-F5344CB8AC3E}">
        <p14:creationId xmlns:p14="http://schemas.microsoft.com/office/powerpoint/2010/main" val="1100233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Check </a:t>
            </a:r>
            <a:r>
              <a:rPr lang="en-US" smtClean="0"/>
              <a:t>out Blackboard</a:t>
            </a:r>
            <a:endParaRPr lang="en-US"/>
          </a:p>
        </p:txBody>
      </p:sp>
      <p:sp>
        <p:nvSpPr>
          <p:cNvPr id="3" name="Content Placeholder 2"/>
          <p:cNvSpPr>
            <a:spLocks noGrp="1"/>
          </p:cNvSpPr>
          <p:nvPr>
            <p:ph idx="1"/>
          </p:nvPr>
        </p:nvSpPr>
        <p:spPr/>
        <p:txBody>
          <a:bodyPr/>
          <a:lstStyle/>
          <a:p>
            <a:r>
              <a:rPr lang="en-US" dirty="0" smtClean="0"/>
              <a:t>Where is everything?</a:t>
            </a:r>
          </a:p>
          <a:p>
            <a:r>
              <a:rPr lang="en-US" dirty="0" smtClean="0"/>
              <a:t>How does the stuff work? </a:t>
            </a:r>
          </a:p>
          <a:p>
            <a:r>
              <a:rPr lang="en-US" dirty="0" smtClean="0"/>
              <a:t>How do I turn things in? </a:t>
            </a:r>
          </a:p>
          <a:p>
            <a:r>
              <a:rPr lang="en-US" smtClean="0"/>
              <a:t>Etc. </a:t>
            </a:r>
            <a:endParaRPr lang="en-US"/>
          </a:p>
        </p:txBody>
      </p:sp>
    </p:spTree>
    <p:extLst>
      <p:ext uri="{BB962C8B-B14F-4D97-AF65-F5344CB8AC3E}">
        <p14:creationId xmlns:p14="http://schemas.microsoft.com/office/powerpoint/2010/main" val="1733256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this person?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
        <p:nvSpPr>
          <p:cNvPr id="5" name="TextBox 4"/>
          <p:cNvSpPr txBox="1"/>
          <p:nvPr/>
        </p:nvSpPr>
        <p:spPr>
          <a:xfrm>
            <a:off x="955675" y="6160783"/>
            <a:ext cx="7740145" cy="369332"/>
          </a:xfrm>
          <a:prstGeom prst="rect">
            <a:avLst/>
          </a:prstGeom>
          <a:noFill/>
        </p:spPr>
        <p:txBody>
          <a:bodyPr wrap="none" rtlCol="0">
            <a:spAutoFit/>
          </a:bodyPr>
          <a:lstStyle/>
          <a:p>
            <a:r>
              <a:rPr lang="en-US" dirty="0" smtClean="0">
                <a:hlinkClick r:id="rId3"/>
              </a:rPr>
              <a:t>http://aggieerin.com</a:t>
            </a:r>
            <a:r>
              <a:rPr lang="en-US" dirty="0" smtClean="0"/>
              <a:t> or follow the DOOM lab on Twitter @</a:t>
            </a:r>
            <a:r>
              <a:rPr lang="en-US" dirty="0" err="1" smtClean="0"/>
              <a:t>aggieerin</a:t>
            </a:r>
            <a:endParaRPr lang="en-US" dirty="0"/>
          </a:p>
        </p:txBody>
      </p:sp>
    </p:spTree>
    <p:extLst>
      <p:ext uri="{BB962C8B-B14F-4D97-AF65-F5344CB8AC3E}">
        <p14:creationId xmlns:p14="http://schemas.microsoft.com/office/powerpoint/2010/main" val="3713407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this person?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35623" y="1600201"/>
            <a:ext cx="4953000" cy="4953000"/>
          </a:xfrm>
          <a:prstGeom prst="rect">
            <a:avLst/>
          </a:prstGeom>
        </p:spPr>
      </p:pic>
    </p:spTree>
    <p:extLst>
      <p:ext uri="{BB962C8B-B14F-4D97-AF65-F5344CB8AC3E}">
        <p14:creationId xmlns:p14="http://schemas.microsoft.com/office/powerpoint/2010/main" val="1041824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this person?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05481" y="1444532"/>
            <a:ext cx="5080000" cy="5080000"/>
          </a:xfrm>
          <a:prstGeom prst="rect">
            <a:avLst/>
          </a:prstGeom>
        </p:spPr>
      </p:pic>
    </p:spTree>
    <p:extLst>
      <p:ext uri="{BB962C8B-B14F-4D97-AF65-F5344CB8AC3E}">
        <p14:creationId xmlns:p14="http://schemas.microsoft.com/office/powerpoint/2010/main" val="243991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this person?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0" y="2414850"/>
            <a:ext cx="3048000" cy="4443149"/>
          </a:xfrm>
          <a:prstGeom prst="rect">
            <a:avLst/>
          </a:prstGeom>
        </p:spPr>
      </p:pic>
      <p:pic>
        <p:nvPicPr>
          <p:cNvPr id="5" name="Picture 4"/>
          <p:cNvPicPr>
            <a:picLocks noChangeAspect="1"/>
          </p:cNvPicPr>
          <p:nvPr/>
        </p:nvPicPr>
        <p:blipFill>
          <a:blip r:embed="rId3"/>
          <a:stretch>
            <a:fillRect/>
          </a:stretch>
        </p:blipFill>
        <p:spPr>
          <a:xfrm>
            <a:off x="0" y="0"/>
            <a:ext cx="2057400" cy="3089189"/>
          </a:xfrm>
          <a:prstGeom prst="rect">
            <a:avLst/>
          </a:prstGeom>
        </p:spPr>
      </p:pic>
      <p:pic>
        <p:nvPicPr>
          <p:cNvPr id="6" name="Picture 5"/>
          <p:cNvPicPr>
            <a:picLocks noChangeAspect="1"/>
          </p:cNvPicPr>
          <p:nvPr/>
        </p:nvPicPr>
        <p:blipFill>
          <a:blip r:embed="rId4"/>
          <a:stretch>
            <a:fillRect/>
          </a:stretch>
        </p:blipFill>
        <p:spPr>
          <a:xfrm>
            <a:off x="152399" y="2971800"/>
            <a:ext cx="2622535" cy="3868045"/>
          </a:xfrm>
          <a:prstGeom prst="rect">
            <a:avLst/>
          </a:prstGeom>
        </p:spPr>
      </p:pic>
      <p:pic>
        <p:nvPicPr>
          <p:cNvPr id="7" name="Picture 6"/>
          <p:cNvPicPr>
            <a:picLocks noChangeAspect="1"/>
          </p:cNvPicPr>
          <p:nvPr/>
        </p:nvPicPr>
        <p:blipFill>
          <a:blip r:embed="rId5"/>
          <a:stretch>
            <a:fillRect/>
          </a:stretch>
        </p:blipFill>
        <p:spPr>
          <a:xfrm>
            <a:off x="2939838" y="2671379"/>
            <a:ext cx="2979763" cy="3995213"/>
          </a:xfrm>
          <a:prstGeom prst="rect">
            <a:avLst/>
          </a:prstGeom>
        </p:spPr>
      </p:pic>
    </p:spTree>
    <p:extLst>
      <p:ext uri="{BB962C8B-B14F-4D97-AF65-F5344CB8AC3E}">
        <p14:creationId xmlns:p14="http://schemas.microsoft.com/office/powerpoint/2010/main" val="3579376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4686299"/>
            <a:ext cx="7620000" cy="2171700"/>
          </a:xfrm>
          <a:prstGeom prst="rect">
            <a:avLst/>
          </a:prstGeom>
        </p:spPr>
      </p:pic>
      <p:pic>
        <p:nvPicPr>
          <p:cNvPr id="5" name="Picture 4"/>
          <p:cNvPicPr>
            <a:picLocks noChangeAspect="1"/>
          </p:cNvPicPr>
          <p:nvPr/>
        </p:nvPicPr>
        <p:blipFill>
          <a:blip r:embed="rId3"/>
          <a:stretch>
            <a:fillRect/>
          </a:stretch>
        </p:blipFill>
        <p:spPr>
          <a:xfrm>
            <a:off x="0" y="0"/>
            <a:ext cx="5050937" cy="3188404"/>
          </a:xfrm>
          <a:prstGeom prst="rect">
            <a:avLst/>
          </a:prstGeom>
        </p:spPr>
      </p:pic>
      <p:pic>
        <p:nvPicPr>
          <p:cNvPr id="4" name="Picture 3" descr="2015-05-30 12.00.1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89138" y="1587543"/>
            <a:ext cx="4872350" cy="3654263"/>
          </a:xfrm>
          <a:prstGeom prst="rect">
            <a:avLst/>
          </a:prstGeom>
        </p:spPr>
      </p:pic>
    </p:spTree>
    <p:extLst>
      <p:ext uri="{BB962C8B-B14F-4D97-AF65-F5344CB8AC3E}">
        <p14:creationId xmlns:p14="http://schemas.microsoft.com/office/powerpoint/2010/main" val="365682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Textbook</a:t>
            </a:r>
            <a:endParaRPr lang="en-US" dirty="0"/>
          </a:p>
        </p:txBody>
      </p:sp>
      <p:sp>
        <p:nvSpPr>
          <p:cNvPr id="2" name="Content Placeholder 1"/>
          <p:cNvSpPr>
            <a:spLocks noGrp="1"/>
          </p:cNvSpPr>
          <p:nvPr>
            <p:ph idx="1"/>
          </p:nvPr>
        </p:nvSpPr>
        <p:spPr/>
        <p:txBody>
          <a:bodyPr/>
          <a:lstStyle/>
          <a:p>
            <a:r>
              <a:rPr lang="en-US" dirty="0" smtClean="0"/>
              <a:t>Smith and </a:t>
            </a:r>
            <a:r>
              <a:rPr lang="en-US" dirty="0" err="1" smtClean="0"/>
              <a:t>Kosslyn’s</a:t>
            </a:r>
            <a:r>
              <a:rPr lang="en-US" dirty="0" smtClean="0"/>
              <a:t> </a:t>
            </a:r>
            <a:r>
              <a:rPr lang="en-US" i="1" dirty="0" smtClean="0"/>
              <a:t>Mind and Brain: Cognitive Psychology</a:t>
            </a:r>
          </a:p>
        </p:txBody>
      </p:sp>
      <p:pic>
        <p:nvPicPr>
          <p:cNvPr id="4" name="Picture 3"/>
          <p:cNvPicPr>
            <a:picLocks noChangeAspect="1"/>
          </p:cNvPicPr>
          <p:nvPr/>
        </p:nvPicPr>
        <p:blipFill>
          <a:blip r:embed="rId2"/>
          <a:stretch>
            <a:fillRect/>
          </a:stretch>
        </p:blipFill>
        <p:spPr>
          <a:xfrm>
            <a:off x="4972461" y="3729346"/>
            <a:ext cx="4171539" cy="3128654"/>
          </a:xfrm>
          <a:prstGeom prst="rect">
            <a:avLst/>
          </a:prstGeom>
        </p:spPr>
      </p:pic>
    </p:spTree>
    <p:extLst>
      <p:ext uri="{BB962C8B-B14F-4D97-AF65-F5344CB8AC3E}">
        <p14:creationId xmlns:p14="http://schemas.microsoft.com/office/powerpoint/2010/main" val="3528309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You are Graded</a:t>
            </a:r>
            <a:endParaRPr lang="en-US" dirty="0"/>
          </a:p>
        </p:txBody>
      </p:sp>
      <p:sp>
        <p:nvSpPr>
          <p:cNvPr id="3" name="Content Placeholder 2"/>
          <p:cNvSpPr>
            <a:spLocks noGrp="1"/>
          </p:cNvSpPr>
          <p:nvPr>
            <p:ph idx="1"/>
          </p:nvPr>
        </p:nvSpPr>
        <p:spPr/>
        <p:txBody>
          <a:bodyPr/>
          <a:lstStyle/>
          <a:p>
            <a:r>
              <a:rPr lang="en-US" dirty="0"/>
              <a:t>Module discussion boards: 		</a:t>
            </a:r>
            <a:r>
              <a:rPr lang="en-US" dirty="0" smtClean="0"/>
              <a:t>15</a:t>
            </a:r>
            <a:r>
              <a:rPr lang="en-US" dirty="0"/>
              <a:t>%</a:t>
            </a:r>
          </a:p>
          <a:p>
            <a:r>
              <a:rPr lang="en-US" dirty="0"/>
              <a:t>Experiment lab activities: 		</a:t>
            </a:r>
            <a:r>
              <a:rPr lang="en-US" dirty="0" smtClean="0"/>
              <a:t>15%</a:t>
            </a:r>
            <a:endParaRPr lang="en-US" dirty="0"/>
          </a:p>
          <a:p>
            <a:r>
              <a:rPr lang="en-US" dirty="0"/>
              <a:t>3 experiment assignment write ups: </a:t>
            </a:r>
            <a:r>
              <a:rPr lang="en-US" dirty="0" smtClean="0"/>
              <a:t>15%</a:t>
            </a:r>
            <a:endParaRPr lang="en-US" dirty="0"/>
          </a:p>
          <a:p>
            <a:r>
              <a:rPr lang="en-US" dirty="0"/>
              <a:t>3 essay exams: 				</a:t>
            </a:r>
            <a:r>
              <a:rPr lang="en-US" dirty="0" smtClean="0"/>
              <a:t>45%</a:t>
            </a:r>
            <a:endParaRPr lang="en-US" dirty="0"/>
          </a:p>
          <a:p>
            <a:r>
              <a:rPr lang="en-US" u="sng" dirty="0" smtClean="0"/>
              <a:t>Research flyer:			 </a:t>
            </a:r>
            <a:r>
              <a:rPr lang="en-US" u="sng" dirty="0"/>
              <a:t>	</a:t>
            </a:r>
            <a:r>
              <a:rPr lang="en-US" u="sng" dirty="0" smtClean="0"/>
              <a:t>10%</a:t>
            </a:r>
            <a:endParaRPr lang="en-US" dirty="0"/>
          </a:p>
          <a:p>
            <a:r>
              <a:rPr lang="en-US" dirty="0"/>
              <a:t>Total					</a:t>
            </a:r>
            <a:r>
              <a:rPr lang="en-US" dirty="0" smtClean="0"/>
              <a:t>100</a:t>
            </a:r>
            <a:r>
              <a:rPr lang="en-US" dirty="0"/>
              <a:t>%</a:t>
            </a:r>
          </a:p>
          <a:p>
            <a:endParaRPr lang="en-US" dirty="0"/>
          </a:p>
        </p:txBody>
      </p:sp>
    </p:spTree>
    <p:extLst>
      <p:ext uri="{BB962C8B-B14F-4D97-AF65-F5344CB8AC3E}">
        <p14:creationId xmlns:p14="http://schemas.microsoft.com/office/powerpoint/2010/main" val="20611065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260</TotalTime>
  <Words>837</Words>
  <Application>Microsoft Macintosh PowerPoint</Application>
  <PresentationFormat>On-screen Show (4:3)</PresentationFormat>
  <Paragraphs>57</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News Gothic MT</vt:lpstr>
      <vt:lpstr>Wingdings 2</vt:lpstr>
      <vt:lpstr>Breeze</vt:lpstr>
      <vt:lpstr>Class Overview</vt:lpstr>
      <vt:lpstr>erin’s physical location</vt:lpstr>
      <vt:lpstr>Who is this person?</vt:lpstr>
      <vt:lpstr>Who is this person?</vt:lpstr>
      <vt:lpstr>Who is this person?</vt:lpstr>
      <vt:lpstr>Who is this person?</vt:lpstr>
      <vt:lpstr>PowerPoint Presentation</vt:lpstr>
      <vt:lpstr>Textbook</vt:lpstr>
      <vt:lpstr>How You are Graded</vt:lpstr>
      <vt:lpstr>How You are Graded</vt:lpstr>
      <vt:lpstr>Discussion Boards</vt:lpstr>
      <vt:lpstr>Experiment Lab Activities</vt:lpstr>
      <vt:lpstr>Experiment Lab Write Ups</vt:lpstr>
      <vt:lpstr>Essay Exams</vt:lpstr>
      <vt:lpstr>Research Flyer</vt:lpstr>
      <vt:lpstr>Research Flyer</vt:lpstr>
      <vt:lpstr>Make Up Policy</vt:lpstr>
      <vt:lpstr>All Other Policies</vt:lpstr>
      <vt:lpstr>Check out the Course Schedule</vt:lpstr>
      <vt:lpstr>Late Policy</vt:lpstr>
      <vt:lpstr>Media Site</vt:lpstr>
      <vt:lpstr>PowerPoint Presentation</vt:lpstr>
      <vt:lpstr>PowerPoint Presentation</vt:lpstr>
      <vt:lpstr>Let’s Check out Blackboard</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overview and SPSS</dc:title>
  <dc:creator>Erin</dc:creator>
  <cp:lastModifiedBy>Erin M. Buchanan</cp:lastModifiedBy>
  <cp:revision>60</cp:revision>
  <dcterms:created xsi:type="dcterms:W3CDTF">2011-01-04T20:37:39Z</dcterms:created>
  <dcterms:modified xsi:type="dcterms:W3CDTF">2017-06-06T21:31:22Z</dcterms:modified>
</cp:coreProperties>
</file>